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9" r:id="rId13"/>
    <p:sldId id="270" r:id="rId14"/>
    <p:sldId id="273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05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33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47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482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4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11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57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21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46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04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12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2A8F-BBB9-4CDC-9CC4-A481C0BE1418}" type="datetimeFigureOut">
              <a:rPr lang="sv-SE" smtClean="0"/>
              <a:t>2018-03-19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F307-0149-4140-9EDC-5221815835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67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484784"/>
            <a:ext cx="6350000" cy="47625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Mission är kyrkans identitet </a:t>
            </a:r>
          </a:p>
          <a:p>
            <a:r>
              <a:rPr lang="sv-SE" sz="3200" b="1" dirty="0" smtClean="0"/>
              <a:t>Matt 28:18-20 </a:t>
            </a:r>
            <a:r>
              <a:rPr lang="sv-SE" sz="3200" b="1" dirty="0" err="1" smtClean="0"/>
              <a:t>Joh</a:t>
            </a:r>
            <a:r>
              <a:rPr lang="sv-SE" sz="3200" b="1" dirty="0" smtClean="0"/>
              <a:t> 20:21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12334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539552" y="764704"/>
            <a:ext cx="4176464" cy="4176464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Ring 4"/>
          <p:cNvSpPr/>
          <p:nvPr/>
        </p:nvSpPr>
        <p:spPr>
          <a:xfrm>
            <a:off x="3563888" y="548679"/>
            <a:ext cx="1872208" cy="1872208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4283968" y="1992042"/>
            <a:ext cx="1368152" cy="1440160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Ring 6"/>
          <p:cNvSpPr/>
          <p:nvPr/>
        </p:nvSpPr>
        <p:spPr>
          <a:xfrm>
            <a:off x="4168065" y="3068960"/>
            <a:ext cx="1052007" cy="1152128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4154008" y="4005064"/>
            <a:ext cx="659045" cy="720080"/>
          </a:xfrm>
          <a:prstGeom prst="donut">
            <a:avLst>
              <a:gd name="adj" fmla="val 3363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907704" y="2191216"/>
            <a:ext cx="1368152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8000" b="1" dirty="0" smtClean="0">
                <a:solidFill>
                  <a:schemeClr val="bg1"/>
                </a:solidFill>
              </a:rPr>
              <a:t>A</a:t>
            </a:r>
            <a:endParaRPr lang="sv-SE" sz="8000" b="1" dirty="0">
              <a:solidFill>
                <a:schemeClr val="bg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154008" y="1069285"/>
            <a:ext cx="69196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smtClean="0">
                <a:solidFill>
                  <a:schemeClr val="bg1"/>
                </a:solidFill>
              </a:rPr>
              <a:t>P</a:t>
            </a:r>
            <a:endParaRPr lang="sv-SE" sz="4800" b="1" dirty="0">
              <a:solidFill>
                <a:schemeClr val="bg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722922" y="2327401"/>
            <a:ext cx="49715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solidFill>
                  <a:schemeClr val="bg1"/>
                </a:solidFill>
              </a:rPr>
              <a:t>T</a:t>
            </a:r>
            <a:endParaRPr lang="sv-SE" sz="4400" b="1" dirty="0">
              <a:solidFill>
                <a:schemeClr val="bg1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481990" y="3352636"/>
            <a:ext cx="46805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3200" dirty="0" smtClean="0">
                <a:solidFill>
                  <a:schemeClr val="bg1"/>
                </a:solidFill>
              </a:rPr>
              <a:t>S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4235386" y="4134271"/>
            <a:ext cx="26460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E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1619672" y="1052736"/>
            <a:ext cx="4968552" cy="4752528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Ring 4"/>
          <p:cNvSpPr/>
          <p:nvPr/>
        </p:nvSpPr>
        <p:spPr>
          <a:xfrm>
            <a:off x="5220072" y="764704"/>
            <a:ext cx="2448272" cy="2376264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5220072" y="4005064"/>
            <a:ext cx="2304256" cy="2304256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Ring 6"/>
          <p:cNvSpPr/>
          <p:nvPr/>
        </p:nvSpPr>
        <p:spPr>
          <a:xfrm>
            <a:off x="724331" y="404664"/>
            <a:ext cx="2448272" cy="2376264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539552" y="3789040"/>
            <a:ext cx="2448272" cy="2376264"/>
          </a:xfrm>
          <a:prstGeom prst="donu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172603" y="2708920"/>
            <a:ext cx="1903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800" dirty="0" smtClean="0"/>
              <a:t>Bas</a:t>
            </a:r>
            <a:endParaRPr lang="sv-SE" sz="8800" dirty="0"/>
          </a:p>
        </p:txBody>
      </p:sp>
      <p:sp>
        <p:nvSpPr>
          <p:cNvPr id="10" name="textruta 9"/>
          <p:cNvSpPr txBox="1"/>
          <p:nvPr/>
        </p:nvSpPr>
        <p:spPr>
          <a:xfrm>
            <a:off x="5940152" y="1592796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 smtClean="0"/>
              <a:t>Fas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3482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17107"/>
              </p:ext>
            </p:extLst>
          </p:nvPr>
        </p:nvGraphicFramePr>
        <p:xfrm>
          <a:off x="-1" y="0"/>
          <a:ext cx="9144000" cy="6669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Tjänstegåva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Riktning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Prioritering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Frestelse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Partner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5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Apostel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Fram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Tillväxt-expansion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Bygga imperier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Profet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5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Profet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Upp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Gud själv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Andlig isolering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Herde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5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Evangelist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Ut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Förlorade människor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Hoppa över lärjungaträningen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Lärare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5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Herde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In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Trosgemenskapen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Myspys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Evangelist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5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Lärare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Ner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Förståelse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</a:rPr>
                        <a:t>Teori utan handling</a:t>
                      </a:r>
                      <a:endParaRPr lang="sv-S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Apostel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25613" y="239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66914"/>
              </p:ext>
            </p:extLst>
          </p:nvPr>
        </p:nvGraphicFramePr>
        <p:xfrm>
          <a:off x="2" y="0"/>
          <a:ext cx="9143999" cy="6879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710"/>
                <a:gridCol w="1728530"/>
                <a:gridCol w="1524836"/>
                <a:gridCol w="1525554"/>
                <a:gridCol w="1524836"/>
                <a:gridCol w="1624533"/>
              </a:tblGrid>
              <a:tr h="35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APOSTEL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PROFET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EVANGELIST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HERDE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LÄRARE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</a:tr>
              <a:tr h="1242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Kallelseprofil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Förvaltare av DNA.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Pionjär.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Entreprenör.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Arkitekt.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Vakar över förbundet.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Ifrågasättare av status quo i församlingen.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Nätverksbyggare.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Berättare.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Rekryterare.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Entreprenör.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Ger näring.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Förmänskligar Guds rike. Fostrar sin församling.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Social integratör.  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Förmedlar vishet och förståelsen. Tränar och utbildar. Teologiskt formerande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</a:tr>
              <a:tr h="567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Drivkraft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Missionell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Inkarnerande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Attraherande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Inkluderande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Instruerande.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</a:tr>
              <a:tr h="346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Effekt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Reproducering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Inkarnering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Samlande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Förenande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Förklarande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</a:tr>
              <a:tr h="1242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Fokus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 livskraftig framtid och utbredning av Guds Rike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Fokus på Guds agenda. Förankra och kalla in församlingen i Guds rörelse.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Att människor får lära känna Gud och bli en del den missionella rörelsen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Församlingen ”lever” i Guds omsorg och kärlek.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Medvetandegör och implementera sanningen.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</a:tr>
              <a:tr h="2335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Andliga karaktärsdrag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Äventyrlig och framtidsinriktad. Har en arkitektonisk 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systemstruktur med en betoning på risktagande.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Genomlysande och livsbejakande Har en stark intuition av vad som är rätt och fel. Betonar uppriktighet, integritet, lydnad och Guds mysterier.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Relationsinriktad och strävar efter gemenskap. Betonar fest, lekfullhet samspel och sociala tillställningar.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Omvårdande och relationell med betoning på helande, helhet och gemenskap.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Intellektuell och filosofisk. Med en betoning på nyfikenhet, lärande, kunskap och intellektet.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</a:tr>
              <a:tr h="788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Ledarstil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Beslutsam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Innovativ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Strategisk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Motiverande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Modellerande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Övertygande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Motiverande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Samarbetande Inkluderande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Ger perspektiv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Analytisk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1366" marR="41366" marT="41366" marB="41366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-27338" y="323165"/>
            <a:ext cx="652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sv-SE" altLang="sv-S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/>
          </p:nvPr>
        </p:nvGraphicFramePr>
        <p:xfrm>
          <a:off x="35090" y="0"/>
          <a:ext cx="9140350" cy="6935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272"/>
                <a:gridCol w="1737920"/>
                <a:gridCol w="1394832"/>
                <a:gridCol w="1551588"/>
                <a:gridCol w="1833749"/>
                <a:gridCol w="1327989"/>
              </a:tblGrid>
              <a:tr h="419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sv-SE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APOSTEL</a:t>
                      </a:r>
                      <a:endParaRPr lang="sv-SE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PROFET</a:t>
                      </a:r>
                      <a:endParaRPr lang="sv-SE" sz="14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EVANGELIST</a:t>
                      </a:r>
                      <a:endParaRPr lang="sv-SE" sz="14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HERDE</a:t>
                      </a:r>
                      <a:endParaRPr lang="sv-SE" sz="14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LÄRARE</a:t>
                      </a:r>
                      <a:endParaRPr lang="sv-SE" sz="1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</a:tr>
              <a:tr h="1009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Övergripande hänsyn inför beslut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Kommer det här ge en ökad förmåga att uppfylla uppdraget?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Kommer det här att hjälpa oss gestalta Guds avsikter?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Kommer det här att föra fler människor till omvändelse?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Hur kommer det här att påverka organisationen och </a:t>
                      </a:r>
                      <a:r>
                        <a:rPr lang="sv-SE" sz="140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församl.gem</a:t>
                      </a:r>
                      <a:r>
                        <a:rPr lang="sv-S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?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Hur stämmer det här överens med teologin och Skriften?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</a:tr>
              <a:tr h="1610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Kännetecken på framgång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Hållbart och systematiskt utbredande av Guds Rike inom och bortom kulturella ramar. </a:t>
                      </a:r>
                      <a:r>
                        <a:rPr lang="sv-S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Församlingsmultiplicering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Trohet mot Guds värderingar genom synliga och påtagliga handlingar </a:t>
                      </a:r>
                      <a:r>
                        <a:rPr lang="sv-S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medvetenhet </a:t>
                      </a: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om Guds karaktär och närvaro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Tillväxt genom individ- och grupp omvändelse </a:t>
                      </a:r>
                      <a:r>
                        <a:rPr lang="sv-S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</a:t>
                      </a: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därmed öka antalet anhängare i rörelsen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Människors upplevelse av en känsla av tillhörighet, närhet och personlig förvandling 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Engagemang, förståelse och helhetsbild av sanningen.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</a:tr>
              <a:tr h="2019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Hur det bidrar till välmåendet i en rörelse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Värnar om trohet mot grundläggande värderingar. Lägger grund och skapar system för mobilisering och expansion.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Förankrar rörelsen i Guds värderingar och ger nödvändig respons för att hålla kursen.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Vidhåller frälsningsbudskapet som vårt kärnbudskap.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Drar in nya människor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Når ut med budskapet utanför kyrkans väggar.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Möjliggör och integrerar människor in i en livgivande gemenskap som främjar relationellt välmående och lärjungaskap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Systematiserar </a:t>
                      </a:r>
                      <a:r>
                        <a:rPr lang="sv-S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</a:t>
                      </a:r>
                      <a:r>
                        <a:rPr lang="sv-SE" sz="14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sv-SE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mångfacetterade </a:t>
                      </a: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aspekterna av sanning.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Optimerar en organisations effektivitet.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</a:tr>
              <a:tr h="107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Tillkortakommanden Fallgropar.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Drivande, krävande och kan vara okänslig mot andra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Ideologisk och krävande. Kortsiktig och enkelspårig.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Benägen att kompromissa för att ”ro affären i hamn”. För kravlös.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Överdrivet behov av harmoni och ett allmänt motstånd mot risktagande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Kräver en ”ideologisk” likformighet och saknar förmåga till snabba initiativ.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8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363296"/>
              </p:ext>
            </p:extLst>
          </p:nvPr>
        </p:nvGraphicFramePr>
        <p:xfrm>
          <a:off x="1" y="3212976"/>
          <a:ext cx="9143998" cy="2172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788"/>
                <a:gridCol w="1738615"/>
                <a:gridCol w="1395388"/>
                <a:gridCol w="1552207"/>
                <a:gridCol w="1834481"/>
                <a:gridCol w="1328519"/>
              </a:tblGrid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Historiska personer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Jesus, </a:t>
                      </a:r>
                      <a:endParaRPr lang="sv-SE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Paulus, Petrus, St Patric, John Wesley, Aimee Semple Mc Pehrson.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Jesus, </a:t>
                      </a:r>
                      <a:endParaRPr lang="sv-SE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Jeremia, Jakob, St Benedict, Martin Luther, Dietrich Bonhoeffer, Martin Luther King Jr.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Jesus,</a:t>
                      </a:r>
                      <a:endParaRPr lang="sv-SE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Filippos, George Whitfield, Billy Graham, Rick Warren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Jesus,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Helige Franciskus, Jean </a:t>
                      </a:r>
                      <a:r>
                        <a:rPr lang="sv-SE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Vanier</a:t>
                      </a:r>
                      <a:r>
                        <a:rPr lang="sv-S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Moder Theresia, Eugene Peterson.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Jesus, </a:t>
                      </a:r>
                      <a:endParaRPr lang="sv-SE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Apollos, St Augustine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av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Hippo, Thomas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av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Aquino, John Calvin, Henri </a:t>
                      </a:r>
                      <a:r>
                        <a:rPr lang="en-US" sz="16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Noewen</a:t>
                      </a:r>
                      <a:r>
                        <a:rPr lang="en-US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444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102618"/>
              </p:ext>
            </p:extLst>
          </p:nvPr>
        </p:nvGraphicFramePr>
        <p:xfrm>
          <a:off x="0" y="1844824"/>
          <a:ext cx="9144000" cy="1360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789"/>
                <a:gridCol w="1738614"/>
                <a:gridCol w="1395389"/>
                <a:gridCol w="1552208"/>
                <a:gridCol w="1834481"/>
                <a:gridCol w="1328519"/>
              </a:tblGrid>
              <a:tr h="1360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Slogan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Full fart frammåt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Omvänd dig och tro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Välkommen till festen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Älska varandra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Avsett tid att lära känna Gud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09584"/>
              </p:ext>
            </p:extLst>
          </p:nvPr>
        </p:nvGraphicFramePr>
        <p:xfrm>
          <a:off x="0" y="1412776"/>
          <a:ext cx="9144000" cy="406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789"/>
                <a:gridCol w="1738615"/>
                <a:gridCol w="1395389"/>
                <a:gridCol w="1552208"/>
                <a:gridCol w="1834481"/>
                <a:gridCol w="1328518"/>
              </a:tblGrid>
              <a:tr h="406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APOSTEL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PROFET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EVANGELIST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HERDE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LÄRARE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</a:endParaRPr>
                    </a:p>
                  </a:txBody>
                  <a:tcPr marL="42607" marR="42607" marT="42607" marB="426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2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/>
          <p:cNvSpPr/>
          <p:nvPr/>
        </p:nvSpPr>
        <p:spPr>
          <a:xfrm>
            <a:off x="2555776" y="562790"/>
            <a:ext cx="3600400" cy="12295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107504" y="3861048"/>
            <a:ext cx="2808312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6202052" y="3831704"/>
            <a:ext cx="2834444" cy="16855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3905978" y="4449172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/>
              <a:t>GAP</a:t>
            </a:r>
            <a:endParaRPr lang="sv-SE" sz="4400" b="1" dirty="0"/>
          </a:p>
        </p:txBody>
      </p:sp>
      <p:sp>
        <p:nvSpPr>
          <p:cNvPr id="11" name="Ned 10"/>
          <p:cNvSpPr/>
          <p:nvPr/>
        </p:nvSpPr>
        <p:spPr>
          <a:xfrm rot="20020315">
            <a:off x="5741842" y="1426650"/>
            <a:ext cx="689940" cy="2699707"/>
          </a:xfrm>
          <a:prstGeom prst="downArrow">
            <a:avLst>
              <a:gd name="adj1" fmla="val 14700"/>
              <a:gd name="adj2" fmla="val 487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13" name="Ned 12"/>
          <p:cNvSpPr/>
          <p:nvPr/>
        </p:nvSpPr>
        <p:spPr>
          <a:xfrm rot="1608413">
            <a:off x="2299371" y="1503875"/>
            <a:ext cx="689940" cy="2540025"/>
          </a:xfrm>
          <a:prstGeom prst="downArrow">
            <a:avLst>
              <a:gd name="adj1" fmla="val 10926"/>
              <a:gd name="adj2" fmla="val 487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14" name="Ned 13"/>
          <p:cNvSpPr/>
          <p:nvPr/>
        </p:nvSpPr>
        <p:spPr>
          <a:xfrm rot="20020315">
            <a:off x="5777252" y="1578050"/>
            <a:ext cx="689940" cy="2540025"/>
          </a:xfrm>
          <a:prstGeom prst="downArrow">
            <a:avLst>
              <a:gd name="adj1" fmla="val 14700"/>
              <a:gd name="adj2" fmla="val 487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15" name="Ned 14"/>
          <p:cNvSpPr/>
          <p:nvPr/>
        </p:nvSpPr>
        <p:spPr>
          <a:xfrm>
            <a:off x="4066725" y="1830785"/>
            <a:ext cx="689940" cy="2540025"/>
          </a:xfrm>
          <a:prstGeom prst="downArrow">
            <a:avLst>
              <a:gd name="adj1" fmla="val 14700"/>
              <a:gd name="adj2" fmla="val 487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16" name="Ned 15"/>
          <p:cNvSpPr/>
          <p:nvPr/>
        </p:nvSpPr>
        <p:spPr>
          <a:xfrm rot="16200000">
            <a:off x="5287615" y="4187563"/>
            <a:ext cx="689940" cy="1108706"/>
          </a:xfrm>
          <a:prstGeom prst="downArrow">
            <a:avLst>
              <a:gd name="adj1" fmla="val 5272"/>
              <a:gd name="adj2" fmla="val 487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17" name="Ned 16"/>
          <p:cNvSpPr/>
          <p:nvPr/>
        </p:nvSpPr>
        <p:spPr>
          <a:xfrm rot="5400000">
            <a:off x="3089195" y="4275486"/>
            <a:ext cx="689940" cy="1036698"/>
          </a:xfrm>
          <a:prstGeom prst="downArrow">
            <a:avLst>
              <a:gd name="adj1" fmla="val 5272"/>
              <a:gd name="adj2" fmla="val 487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18" name="textruta 17"/>
          <p:cNvSpPr txBox="1"/>
          <p:nvPr/>
        </p:nvSpPr>
        <p:spPr>
          <a:xfrm>
            <a:off x="2863523" y="684369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Profetiskt </a:t>
            </a:r>
          </a:p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uppdrag &amp; tänkande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323528" y="4211921"/>
            <a:ext cx="23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Guds värderingar &amp; verklighet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6444208" y="421192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Rådande omständigheter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/>
          <p:cNvSpPr/>
          <p:nvPr/>
        </p:nvSpPr>
        <p:spPr>
          <a:xfrm>
            <a:off x="2789854" y="5138805"/>
            <a:ext cx="3600400" cy="12295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251520" y="1412776"/>
            <a:ext cx="2808312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5959867" y="1412776"/>
            <a:ext cx="2834444" cy="16855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3905978" y="552154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</a:rPr>
              <a:t>Apostel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8" name="Ned 7"/>
          <p:cNvSpPr/>
          <p:nvPr/>
        </p:nvSpPr>
        <p:spPr>
          <a:xfrm rot="10800000">
            <a:off x="4418307" y="3098303"/>
            <a:ext cx="213603" cy="1950443"/>
          </a:xfrm>
          <a:prstGeom prst="downArrow">
            <a:avLst>
              <a:gd name="adj1" fmla="val 5272"/>
              <a:gd name="adj2" fmla="val 4879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9" name="Ned 8"/>
          <p:cNvSpPr/>
          <p:nvPr/>
        </p:nvSpPr>
        <p:spPr>
          <a:xfrm rot="8963636">
            <a:off x="2401378" y="2829930"/>
            <a:ext cx="324704" cy="3539565"/>
          </a:xfrm>
          <a:prstGeom prst="downArrow">
            <a:avLst>
              <a:gd name="adj1" fmla="val 5272"/>
              <a:gd name="adj2" fmla="val 5001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sp>
        <p:nvSpPr>
          <p:cNvPr id="10" name="textruta 9"/>
          <p:cNvSpPr txBox="1"/>
          <p:nvPr/>
        </p:nvSpPr>
        <p:spPr>
          <a:xfrm>
            <a:off x="487260" y="1825369"/>
            <a:ext cx="23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Guds värderingar &amp; verklighet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177414" y="184004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Rådande omständigheter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12" name="5-udd 11"/>
          <p:cNvSpPr/>
          <p:nvPr/>
        </p:nvSpPr>
        <p:spPr>
          <a:xfrm>
            <a:off x="3156959" y="944724"/>
            <a:ext cx="2736303" cy="2592288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563888" y="19888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Tillfälle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14" name="Ned 13"/>
          <p:cNvSpPr/>
          <p:nvPr/>
        </p:nvSpPr>
        <p:spPr>
          <a:xfrm rot="12513053">
            <a:off x="6022873" y="2866279"/>
            <a:ext cx="289435" cy="3235170"/>
          </a:xfrm>
          <a:prstGeom prst="downArrow">
            <a:avLst>
              <a:gd name="adj1" fmla="val 5272"/>
              <a:gd name="adj2" fmla="val 521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/>
          </a:p>
        </p:txBody>
      </p:sp>
      <p:cxnSp>
        <p:nvCxnSpPr>
          <p:cNvPr id="15" name="Rak pil 14"/>
          <p:cNvCxnSpPr/>
          <p:nvPr/>
        </p:nvCxnSpPr>
        <p:spPr>
          <a:xfrm>
            <a:off x="5076056" y="2450505"/>
            <a:ext cx="8838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flipH="1">
            <a:off x="3059832" y="2450505"/>
            <a:ext cx="8461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67544" y="936250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I honom bor gudomens hela fullhet i kroppslig </a:t>
            </a:r>
            <a:r>
              <a:rPr lang="sv-SE" sz="4000" b="1" dirty="0" smtClean="0"/>
              <a:t>gestalt</a:t>
            </a:r>
            <a:r>
              <a:rPr lang="sv-SE" sz="4000" b="1" dirty="0"/>
              <a:t> </a:t>
            </a:r>
            <a:r>
              <a:rPr lang="sv-SE" sz="4000" b="1" dirty="0" smtClean="0"/>
              <a:t>Kol  2:9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15157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23528" y="404664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Enheten i Kristi kropp </a:t>
            </a:r>
          </a:p>
          <a:p>
            <a:r>
              <a:rPr lang="sv-SE" b="1" dirty="0"/>
              <a:t>4</a:t>
            </a:r>
            <a:r>
              <a:rPr lang="sv-SE" dirty="0"/>
              <a:t> </a:t>
            </a:r>
            <a:r>
              <a:rPr lang="sv-SE" baseline="30000" dirty="0"/>
              <a:t>1</a:t>
            </a:r>
            <a:r>
              <a:rPr lang="sv-SE" dirty="0"/>
              <a:t> Därför uppmanar jag er, jag som är en fånge i Herren, att leva värdigt den kallelse ni har fått. </a:t>
            </a:r>
            <a:r>
              <a:rPr lang="sv-SE" baseline="30000" dirty="0"/>
              <a:t>2</a:t>
            </a:r>
            <a:r>
              <a:rPr lang="sv-SE" dirty="0"/>
              <a:t> Var alltid ödmjuka och milda, var tålmodiga och överseende med varandra i kärlek.</a:t>
            </a:r>
            <a:r>
              <a:rPr lang="sv-SE" baseline="30000" dirty="0"/>
              <a:t>3</a:t>
            </a:r>
            <a:r>
              <a:rPr lang="sv-SE" dirty="0"/>
              <a:t> Gör allt ni kan för att bevara </a:t>
            </a:r>
            <a:r>
              <a:rPr lang="sv-SE" b="1" dirty="0"/>
              <a:t>Andens enhet </a:t>
            </a:r>
            <a:r>
              <a:rPr lang="sv-SE" dirty="0"/>
              <a:t>genom fridens band: </a:t>
            </a:r>
            <a:r>
              <a:rPr lang="sv-SE" baseline="30000" dirty="0"/>
              <a:t>4</a:t>
            </a:r>
            <a:r>
              <a:rPr lang="sv-SE" i="1" dirty="0"/>
              <a:t> en </a:t>
            </a:r>
            <a:r>
              <a:rPr lang="sv-SE" dirty="0"/>
              <a:t>kropp och </a:t>
            </a:r>
            <a:r>
              <a:rPr lang="sv-SE" i="1" dirty="0"/>
              <a:t>en </a:t>
            </a:r>
            <a:r>
              <a:rPr lang="sv-SE" dirty="0"/>
              <a:t>Ande, liksom ni kallades till </a:t>
            </a:r>
            <a:r>
              <a:rPr lang="sv-SE" i="1" dirty="0"/>
              <a:t>ett </a:t>
            </a:r>
            <a:r>
              <a:rPr lang="sv-SE" dirty="0"/>
              <a:t>hopp vid er kallelse, </a:t>
            </a:r>
            <a:r>
              <a:rPr lang="sv-SE" baseline="30000" dirty="0"/>
              <a:t>5</a:t>
            </a:r>
            <a:r>
              <a:rPr lang="sv-SE" i="1" dirty="0"/>
              <a:t> en </a:t>
            </a:r>
            <a:r>
              <a:rPr lang="sv-SE" dirty="0"/>
              <a:t>Herre, </a:t>
            </a:r>
            <a:r>
              <a:rPr lang="sv-SE" i="1" dirty="0"/>
              <a:t>en </a:t>
            </a:r>
            <a:r>
              <a:rPr lang="sv-SE" dirty="0"/>
              <a:t>tro, </a:t>
            </a:r>
            <a:r>
              <a:rPr lang="sv-SE" i="1" dirty="0"/>
              <a:t>ett </a:t>
            </a:r>
            <a:r>
              <a:rPr lang="sv-SE" dirty="0"/>
              <a:t>dop, </a:t>
            </a:r>
            <a:r>
              <a:rPr lang="sv-SE" baseline="30000" dirty="0"/>
              <a:t>6</a:t>
            </a:r>
            <a:r>
              <a:rPr lang="sv-SE" i="1" dirty="0"/>
              <a:t> en </a:t>
            </a:r>
            <a:r>
              <a:rPr lang="sv-SE" dirty="0"/>
              <a:t>Gud som är allas Far, han som är över alla, genom alla och i alla.   </a:t>
            </a:r>
            <a:br>
              <a:rPr lang="sv-SE" dirty="0"/>
            </a:br>
            <a:r>
              <a:rPr lang="sv-SE" baseline="30000" dirty="0"/>
              <a:t>7</a:t>
            </a:r>
            <a:r>
              <a:rPr lang="sv-SE" dirty="0"/>
              <a:t> Men var och en av oss har fått nåden så som Kristus fördelade gåvan. </a:t>
            </a:r>
            <a:r>
              <a:rPr lang="sv-SE" baseline="30000" dirty="0"/>
              <a:t>8</a:t>
            </a:r>
            <a:r>
              <a:rPr lang="sv-SE" dirty="0"/>
              <a:t> Därför heter det: </a:t>
            </a:r>
            <a:r>
              <a:rPr lang="sv-SE" i="1" dirty="0"/>
              <a:t>Han steg upp i höjden, han tog fångar och gav människorna gåvor </a:t>
            </a:r>
            <a:r>
              <a:rPr lang="sv-SE" dirty="0"/>
              <a:t>. </a:t>
            </a:r>
            <a:r>
              <a:rPr lang="sv-SE" baseline="30000" dirty="0"/>
              <a:t>9</a:t>
            </a:r>
            <a:r>
              <a:rPr lang="sv-SE" dirty="0"/>
              <a:t> Det att han </a:t>
            </a:r>
            <a:r>
              <a:rPr lang="sv-SE" i="1" dirty="0"/>
              <a:t>steg upp </a:t>
            </a:r>
            <a:r>
              <a:rPr lang="sv-SE" dirty="0"/>
              <a:t>, vad innebär det om inte att han också steg ner till jorden ? </a:t>
            </a:r>
            <a:r>
              <a:rPr lang="sv-SE" baseline="30000" dirty="0"/>
              <a:t>10</a:t>
            </a:r>
            <a:r>
              <a:rPr lang="sv-SE" dirty="0"/>
              <a:t> Han som steg ner är också den som steg upp över alla himlar för att uppfylla allt.  </a:t>
            </a:r>
            <a:br>
              <a:rPr lang="sv-SE" dirty="0"/>
            </a:br>
            <a:r>
              <a:rPr lang="sv-SE" baseline="30000" dirty="0"/>
              <a:t>11</a:t>
            </a:r>
            <a:r>
              <a:rPr lang="sv-SE" dirty="0"/>
              <a:t> </a:t>
            </a:r>
            <a:r>
              <a:rPr lang="sv-SE" b="1" dirty="0"/>
              <a:t>Och han gav några till apostlar, andra till profeter, andra till evangelister och andra till herdar och lärare,</a:t>
            </a:r>
            <a:r>
              <a:rPr lang="sv-SE" dirty="0"/>
              <a:t> </a:t>
            </a:r>
            <a:r>
              <a:rPr lang="sv-SE" baseline="30000" dirty="0"/>
              <a:t>12</a:t>
            </a:r>
            <a:r>
              <a:rPr lang="sv-SE" dirty="0"/>
              <a:t> för att </a:t>
            </a:r>
            <a:r>
              <a:rPr lang="sv-SE" b="1" dirty="0"/>
              <a:t>utrusta de heliga till att fullgöra sin tjänst att bygga upp Kristi kropp</a:t>
            </a:r>
            <a:r>
              <a:rPr lang="sv-SE" baseline="30000" dirty="0"/>
              <a:t>13</a:t>
            </a:r>
            <a:r>
              <a:rPr lang="sv-SE" dirty="0"/>
              <a:t> tills vi alla når fram till enheten i tron och i kunskapen om Guds Son, som en fullvuxen man med ett mått av mognad som </a:t>
            </a:r>
            <a:r>
              <a:rPr lang="sv-SE" b="1" dirty="0"/>
              <a:t>motsvarar Kristi fullhet.</a:t>
            </a:r>
            <a:r>
              <a:rPr lang="sv-SE" dirty="0"/>
              <a:t>   </a:t>
            </a:r>
            <a:br>
              <a:rPr lang="sv-SE" dirty="0"/>
            </a:br>
            <a:r>
              <a:rPr lang="sv-SE" baseline="30000" dirty="0"/>
              <a:t>14</a:t>
            </a:r>
            <a:r>
              <a:rPr lang="sv-SE" dirty="0"/>
              <a:t> Då är vi inte längre barn som kastas hit och dit och dras med av varje vindkast i läran, när människorna spelar sitt falska spel och listigt förleder till villfarelse. </a:t>
            </a:r>
            <a:r>
              <a:rPr lang="sv-SE" baseline="30000" dirty="0"/>
              <a:t>15</a:t>
            </a:r>
            <a:r>
              <a:rPr lang="sv-SE" dirty="0"/>
              <a:t> Nej, vi ska hålla fast vid sanningen i kärlek och på alla sätt växa upp till honom som är huvudet, Kristus. </a:t>
            </a:r>
            <a:r>
              <a:rPr lang="sv-SE" baseline="30000" dirty="0"/>
              <a:t>16</a:t>
            </a:r>
            <a:r>
              <a:rPr lang="sv-SE" dirty="0"/>
              <a:t> Av honom fogas hela kroppen samman och hålls ihop genom det stöd som varje led ger, med den kraft som är fördelad åt varje enskild del. </a:t>
            </a:r>
            <a:r>
              <a:rPr lang="sv-SE" b="1" dirty="0"/>
              <a:t>Så får kroppen sin tillväxt </a:t>
            </a:r>
            <a:r>
              <a:rPr lang="sv-SE" dirty="0"/>
              <a:t>och bygger upp sig själv i kärlek.  </a:t>
            </a:r>
          </a:p>
        </p:txBody>
      </p:sp>
    </p:spTree>
    <p:extLst>
      <p:ext uri="{BB962C8B-B14F-4D97-AF65-F5344CB8AC3E}">
        <p14:creationId xmlns:p14="http://schemas.microsoft.com/office/powerpoint/2010/main" val="41764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73836"/>
            <a:ext cx="5133141" cy="385536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83568" y="40466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Nyckelordet är enhet och utrusta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18004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16" y="620688"/>
            <a:ext cx="568618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114"/>
            <a:ext cx="9144000" cy="23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1593830"/>
            <a:ext cx="4536504" cy="3630636"/>
          </a:xfrm>
          <a:prstGeom prst="rect">
            <a:avLst/>
          </a:prstGeom>
        </p:spPr>
      </p:pic>
      <p:sp>
        <p:nvSpPr>
          <p:cNvPr id="2" name="5-udd 1"/>
          <p:cNvSpPr/>
          <p:nvPr/>
        </p:nvSpPr>
        <p:spPr>
          <a:xfrm>
            <a:off x="1763688" y="1064816"/>
            <a:ext cx="5328592" cy="4176464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3491880" y="2924944"/>
            <a:ext cx="2088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4000" b="1" dirty="0" smtClean="0"/>
              <a:t>synergi</a:t>
            </a:r>
            <a:endParaRPr lang="sv-SE" sz="40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2159732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Entreprenör</a:t>
            </a:r>
          </a:p>
          <a:p>
            <a:pPr algn="ctr"/>
            <a:r>
              <a:rPr lang="sv-SE" b="1" dirty="0" smtClean="0"/>
              <a:t>Pionjär, Strateg, innovatör, Visionär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124419" y="201369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Orosstiftare</a:t>
            </a:r>
          </a:p>
          <a:p>
            <a:r>
              <a:rPr lang="sv-SE" b="1" dirty="0" smtClean="0"/>
              <a:t>Agitator</a:t>
            </a:r>
          </a:p>
          <a:p>
            <a:r>
              <a:rPr lang="sv-SE" b="1" dirty="0" smtClean="0"/>
              <a:t>ifrågasättare</a:t>
            </a:r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6014731" y="5373216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Passionerad kommunikatör</a:t>
            </a:r>
          </a:p>
          <a:p>
            <a:r>
              <a:rPr lang="sv-SE" b="1" dirty="0"/>
              <a:t>a</a:t>
            </a:r>
            <a:r>
              <a:rPr lang="sv-SE" b="1" dirty="0" smtClean="0"/>
              <a:t>v organisationens budskap</a:t>
            </a:r>
          </a:p>
          <a:p>
            <a:r>
              <a:rPr lang="sv-SE" b="1" dirty="0"/>
              <a:t>R</a:t>
            </a:r>
            <a:r>
              <a:rPr lang="sv-SE" b="1" dirty="0" smtClean="0"/>
              <a:t>ekryterare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115616" y="537321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Filosof</a:t>
            </a:r>
          </a:p>
          <a:p>
            <a:r>
              <a:rPr lang="sv-SE" b="1" dirty="0" smtClean="0"/>
              <a:t>Systematiker</a:t>
            </a:r>
          </a:p>
          <a:p>
            <a:r>
              <a:rPr lang="sv-SE" b="1" dirty="0" smtClean="0"/>
              <a:t>Översättare</a:t>
            </a:r>
          </a:p>
          <a:p>
            <a:r>
              <a:rPr lang="sv-SE" b="1" dirty="0" smtClean="0"/>
              <a:t>Pedagog</a:t>
            </a:r>
            <a:endParaRPr lang="sv-SE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179512" y="1875763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Vårdare</a:t>
            </a:r>
          </a:p>
          <a:p>
            <a:r>
              <a:rPr lang="sv-SE" b="1" dirty="0" smtClean="0"/>
              <a:t>Socialt  kitt</a:t>
            </a:r>
          </a:p>
          <a:p>
            <a:r>
              <a:rPr lang="sv-SE" b="1" dirty="0" smtClean="0"/>
              <a:t>Mänsklig </a:t>
            </a:r>
          </a:p>
          <a:p>
            <a:r>
              <a:rPr lang="sv-SE" b="1" dirty="0" smtClean="0"/>
              <a:t>(</a:t>
            </a:r>
            <a:r>
              <a:rPr lang="sv-SE" b="1" dirty="0" err="1" smtClean="0"/>
              <a:t>Humanizer</a:t>
            </a:r>
            <a:r>
              <a:rPr lang="sv-SE" b="1" dirty="0" smtClean="0"/>
              <a:t>)</a:t>
            </a:r>
          </a:p>
          <a:p>
            <a:endParaRPr lang="sv-SE" b="1" dirty="0" smtClean="0"/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2648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5" y="332656"/>
            <a:ext cx="854374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46" y="0"/>
            <a:ext cx="7202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719</Words>
  <Application>Microsoft Office PowerPoint</Application>
  <PresentationFormat>Bildspel på skärmen (4:3)</PresentationFormat>
  <Paragraphs>189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Times New Roman</vt:lpstr>
      <vt:lpstr>Trebuchet MS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   </vt:lpstr>
      <vt:lpstr>PowerPoint-presentation</vt:lpstr>
      <vt:lpstr>PowerPoint-presentation</vt:lpstr>
      <vt:lpstr>PowerPoint-presentation</vt:lpstr>
      <vt:lpstr>PowerPoint-presentation</vt:lpstr>
    </vt:vector>
  </TitlesOfParts>
  <Company>Svenska Kyrkan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Wolfbrandt</dc:creator>
  <cp:lastModifiedBy>Hans Wolfbrandt</cp:lastModifiedBy>
  <cp:revision>20</cp:revision>
  <dcterms:created xsi:type="dcterms:W3CDTF">2016-01-14T11:46:52Z</dcterms:created>
  <dcterms:modified xsi:type="dcterms:W3CDTF">2018-03-19T07:17:36Z</dcterms:modified>
</cp:coreProperties>
</file>